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3333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CC511-32C8-478A-B196-5143CD1FB112}" type="datetimeFigureOut">
              <a:rPr lang="pt-BR" smtClean="0"/>
              <a:t>08/07/2016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B03C1-E5EA-45AF-9E17-27649B4AD5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56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700809"/>
            <a:ext cx="8204448" cy="129614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6696" y="3140968"/>
            <a:ext cx="819976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467544" y="1628800"/>
            <a:ext cx="8208912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467544" y="3068960"/>
            <a:ext cx="8208912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467544" y="3933056"/>
            <a:ext cx="8208912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Espaço Reservado para Texto 10"/>
          <p:cNvSpPr>
            <a:spLocks noGrp="1"/>
          </p:cNvSpPr>
          <p:nvPr>
            <p:ph type="body" sz="quarter" idx="13"/>
          </p:nvPr>
        </p:nvSpPr>
        <p:spPr>
          <a:xfrm>
            <a:off x="456505" y="4005064"/>
            <a:ext cx="8207375" cy="79208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467544" y="4869160"/>
            <a:ext cx="8208912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0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uiExpand="1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54864" y="1160176"/>
            <a:ext cx="903649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55563" y="1160463"/>
            <a:ext cx="9036050" cy="400050"/>
          </a:xfrm>
        </p:spPr>
        <p:txBody>
          <a:bodyPr>
            <a:noAutofit/>
          </a:bodyPr>
          <a:lstStyle>
            <a:lvl1pPr marL="0" indent="0" algn="ctr">
              <a:buNone/>
              <a:defRPr sz="2000" b="1"/>
            </a:lvl1pPr>
            <a:lvl2pPr algn="ctr">
              <a:defRPr sz="2000" b="1"/>
            </a:lvl2pPr>
            <a:lvl3pPr algn="ctr">
              <a:defRPr sz="2000" b="1"/>
            </a:lvl3pPr>
            <a:lvl4pPr algn="ctr">
              <a:defRPr sz="2000" b="1"/>
            </a:lvl4pPr>
            <a:lvl5pPr algn="ctr">
              <a:defRPr sz="2000" b="1"/>
            </a:lvl5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88315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793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395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4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350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72208"/>
            <a:ext cx="8229600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12" name="Imagem 11" descr="Logo Law School.png"/>
          <p:cNvPicPr/>
          <p:nvPr userDrawn="1"/>
        </p:nvPicPr>
        <p:blipFill>
          <a:blip r:embed="rId7"/>
          <a:stretch>
            <a:fillRect/>
          </a:stretch>
        </p:blipFill>
        <p:spPr>
          <a:xfrm>
            <a:off x="490340" y="116632"/>
            <a:ext cx="1129332" cy="103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2.gif@01D0874C.0FADB15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png@01D0874C.0FADB1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ireitosp.fg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LSGL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ANTI-CORRUPTION COMPLIANCE CONTROL IN COMPANY</a:t>
            </a:r>
            <a:endParaRPr lang="pt-B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t-BR" sz="72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LAW SCHOOLS GLOBAL LEAGUE – </a:t>
            </a:r>
            <a:r>
              <a:rPr lang="pt-BR" sz="7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LSGL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t-BR" sz="7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BRAZIL SURVEY 2016 – 30 ANSWERS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139952" y="551723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60" y="5143499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90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Anticorruption</a:t>
            </a:r>
            <a:r>
              <a:rPr lang="pt-BR" sz="2800" dirty="0" smtClean="0"/>
              <a:t> Policies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Anticorruption</a:t>
            </a:r>
            <a:r>
              <a:rPr lang="pt-BR" sz="2400" dirty="0" smtClean="0"/>
              <a:t> policies </a:t>
            </a:r>
            <a:r>
              <a:rPr lang="pt-BR" sz="2400" dirty="0" err="1" smtClean="0"/>
              <a:t>were</a:t>
            </a:r>
            <a:r>
              <a:rPr lang="pt-BR" sz="2400" dirty="0" smtClean="0"/>
              <a:t> </a:t>
            </a:r>
            <a:r>
              <a:rPr lang="pt-BR" sz="2400" dirty="0" err="1" smtClean="0"/>
              <a:t>drafted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err="1" smtClean="0"/>
              <a:t>By</a:t>
            </a:r>
            <a:r>
              <a:rPr lang="pt-BR" sz="2000" dirty="0" smtClean="0"/>
              <a:t> </a:t>
            </a:r>
            <a:r>
              <a:rPr lang="pt-BR" sz="2000" dirty="0" err="1" smtClean="0"/>
              <a:t>employees</a:t>
            </a:r>
            <a:r>
              <a:rPr lang="pt-BR" sz="2000" dirty="0" smtClean="0"/>
              <a:t> of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company</a:t>
            </a:r>
            <a:r>
              <a:rPr lang="pt-BR" sz="2000" dirty="0" smtClean="0"/>
              <a:t> 				 65%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err="1" smtClean="0"/>
              <a:t>By</a:t>
            </a:r>
            <a:r>
              <a:rPr lang="pt-BR" sz="2000" dirty="0" smtClean="0"/>
              <a:t> </a:t>
            </a:r>
            <a:r>
              <a:rPr lang="pt-BR" sz="2000" dirty="0" err="1" smtClean="0"/>
              <a:t>external</a:t>
            </a:r>
            <a:r>
              <a:rPr lang="pt-BR" sz="2000" dirty="0" smtClean="0"/>
              <a:t> </a:t>
            </a:r>
            <a:r>
              <a:rPr lang="pt-BR" sz="2000" dirty="0" err="1" smtClean="0"/>
              <a:t>consultants</a:t>
            </a:r>
            <a:r>
              <a:rPr lang="pt-BR" sz="2000" dirty="0" smtClean="0"/>
              <a:t>  					 28%</a:t>
            </a:r>
          </a:p>
          <a:p>
            <a:pPr lvl="1"/>
            <a:endParaRPr lang="pt-BR" sz="2000" dirty="0" smtClean="0"/>
          </a:p>
          <a:p>
            <a:pPr marL="457200" lvl="1" indent="0">
              <a:buNone/>
            </a:pPr>
            <a:endParaRPr lang="pt-B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err="1" smtClean="0"/>
              <a:t>On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basis</a:t>
            </a:r>
            <a:r>
              <a:rPr lang="pt-BR" sz="2000" dirty="0" smtClean="0"/>
              <a:t> of policies of </a:t>
            </a:r>
            <a:r>
              <a:rPr lang="pt-BR" sz="2000" dirty="0" err="1" smtClean="0"/>
              <a:t>foreign</a:t>
            </a:r>
            <a:r>
              <a:rPr lang="pt-BR" sz="2000" dirty="0" smtClean="0"/>
              <a:t> </a:t>
            </a:r>
            <a:r>
              <a:rPr lang="pt-BR" sz="2000" dirty="0" err="1" smtClean="0"/>
              <a:t>parent</a:t>
            </a:r>
            <a:r>
              <a:rPr lang="pt-BR" sz="2000" dirty="0" smtClean="0"/>
              <a:t> </a:t>
            </a:r>
            <a:r>
              <a:rPr lang="pt-BR" sz="2000" dirty="0" err="1" smtClean="0"/>
              <a:t>company</a:t>
            </a:r>
            <a:r>
              <a:rPr lang="pt-BR" sz="2000" dirty="0" smtClean="0"/>
              <a:t> 	 24%</a:t>
            </a:r>
          </a:p>
          <a:p>
            <a:pPr lvl="1"/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Main</a:t>
            </a:r>
            <a:r>
              <a:rPr lang="pt-BR" sz="2800" dirty="0" smtClean="0"/>
              <a:t> Standards and Procedures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err="1" smtClean="0"/>
              <a:t>Anticorruption</a:t>
            </a:r>
            <a:r>
              <a:rPr lang="pt-BR" sz="2000" dirty="0" smtClean="0"/>
              <a:t> </a:t>
            </a:r>
            <a:r>
              <a:rPr lang="pt-BR" sz="2000" dirty="0" err="1" smtClean="0"/>
              <a:t>clauses</a:t>
            </a:r>
            <a:r>
              <a:rPr lang="pt-BR" sz="2000" dirty="0" smtClean="0"/>
              <a:t> in </a:t>
            </a:r>
            <a:r>
              <a:rPr lang="pt-BR" sz="2000" dirty="0" err="1" smtClean="0"/>
              <a:t>contracts</a:t>
            </a:r>
            <a:r>
              <a:rPr lang="pt-BR" sz="2000" dirty="0" smtClean="0"/>
              <a:t>  			76%</a:t>
            </a:r>
          </a:p>
          <a:p>
            <a:r>
              <a:rPr lang="pt-BR" sz="2000" dirty="0" err="1" smtClean="0"/>
              <a:t>Organization</a:t>
            </a:r>
            <a:r>
              <a:rPr lang="pt-BR" sz="2000" dirty="0" smtClean="0"/>
              <a:t> of </a:t>
            </a:r>
            <a:r>
              <a:rPr lang="pt-BR" sz="2000" dirty="0" err="1" smtClean="0"/>
              <a:t>internal</a:t>
            </a:r>
            <a:r>
              <a:rPr lang="pt-BR" sz="2000" dirty="0" smtClean="0"/>
              <a:t> procedures 	 		72%</a:t>
            </a:r>
          </a:p>
          <a:p>
            <a:r>
              <a:rPr lang="pt-BR" sz="2000" dirty="0" err="1" smtClean="0"/>
              <a:t>Gifts</a:t>
            </a:r>
            <a:r>
              <a:rPr lang="pt-BR" sz="2000" dirty="0" smtClean="0"/>
              <a:t> and </a:t>
            </a:r>
            <a:r>
              <a:rPr lang="pt-BR" sz="2000" dirty="0" err="1" smtClean="0"/>
              <a:t>hospitality</a:t>
            </a:r>
            <a:r>
              <a:rPr lang="pt-BR" sz="2000" dirty="0" smtClean="0"/>
              <a:t> 	 				72%</a:t>
            </a:r>
          </a:p>
          <a:p>
            <a:r>
              <a:rPr lang="pt-BR" sz="2000" dirty="0" err="1" smtClean="0"/>
              <a:t>Monitoring</a:t>
            </a:r>
            <a:r>
              <a:rPr lang="pt-BR" sz="2000" dirty="0" smtClean="0"/>
              <a:t> </a:t>
            </a:r>
            <a:r>
              <a:rPr lang="pt-BR" sz="2000" dirty="0" err="1" smtClean="0"/>
              <a:t>anticorruption</a:t>
            </a:r>
            <a:r>
              <a:rPr lang="pt-BR" sz="2000" dirty="0" smtClean="0"/>
              <a:t> </a:t>
            </a:r>
            <a:r>
              <a:rPr lang="pt-BR" sz="2000" dirty="0" err="1" smtClean="0"/>
              <a:t>practices</a:t>
            </a:r>
            <a:r>
              <a:rPr lang="pt-BR" sz="2000" dirty="0" smtClean="0"/>
              <a:t>  			66%</a:t>
            </a:r>
          </a:p>
          <a:p>
            <a:r>
              <a:rPr lang="pt-BR" sz="2000" dirty="0" smtClean="0"/>
              <a:t>Procedure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report</a:t>
            </a:r>
            <a:r>
              <a:rPr lang="pt-BR" sz="2000" dirty="0" smtClean="0"/>
              <a:t> </a:t>
            </a:r>
            <a:r>
              <a:rPr lang="pt-BR" sz="2000" dirty="0" err="1" smtClean="0"/>
              <a:t>conflict</a:t>
            </a:r>
            <a:r>
              <a:rPr lang="pt-BR" sz="2000" dirty="0" smtClean="0"/>
              <a:t> of </a:t>
            </a:r>
            <a:r>
              <a:rPr lang="pt-BR" sz="2000" dirty="0" err="1" smtClean="0"/>
              <a:t>interest</a:t>
            </a:r>
            <a:r>
              <a:rPr lang="pt-BR" sz="2000" dirty="0" smtClean="0"/>
              <a:t> 	             62%</a:t>
            </a:r>
          </a:p>
          <a:p>
            <a:r>
              <a:rPr lang="pt-BR" sz="2000" dirty="0" smtClean="0"/>
              <a:t>Training for </a:t>
            </a:r>
            <a:r>
              <a:rPr lang="pt-BR" sz="2000" dirty="0" err="1" smtClean="0"/>
              <a:t>employees</a:t>
            </a:r>
            <a:r>
              <a:rPr lang="pt-BR" sz="2000" dirty="0" smtClean="0"/>
              <a:t>  				59%</a:t>
            </a:r>
          </a:p>
          <a:p>
            <a:r>
              <a:rPr lang="pt-BR" sz="2000" dirty="0" err="1" smtClean="0"/>
              <a:t>Effective</a:t>
            </a:r>
            <a:r>
              <a:rPr lang="pt-BR" sz="2000" dirty="0" smtClean="0"/>
              <a:t> </a:t>
            </a:r>
            <a:r>
              <a:rPr lang="pt-BR" sz="2000" dirty="0" err="1" smtClean="0"/>
              <a:t>Board</a:t>
            </a:r>
            <a:r>
              <a:rPr lang="pt-BR" sz="2000" dirty="0" smtClean="0"/>
              <a:t> </a:t>
            </a:r>
            <a:r>
              <a:rPr lang="pt-BR" sz="2000" dirty="0" err="1" smtClean="0"/>
              <a:t>participation</a:t>
            </a:r>
            <a:r>
              <a:rPr lang="pt-BR" sz="2000" dirty="0" smtClean="0"/>
              <a:t> 	 			55%</a:t>
            </a:r>
          </a:p>
          <a:p>
            <a:r>
              <a:rPr lang="pt-BR" sz="2000" dirty="0" smtClean="0"/>
              <a:t>Procedures for financial </a:t>
            </a:r>
            <a:r>
              <a:rPr lang="pt-BR" sz="2000" dirty="0" err="1" smtClean="0"/>
              <a:t>transactions</a:t>
            </a:r>
            <a:r>
              <a:rPr lang="pt-BR" sz="2000" dirty="0" smtClean="0"/>
              <a:t>  		52%</a:t>
            </a:r>
          </a:p>
          <a:p>
            <a:r>
              <a:rPr lang="pt-BR" sz="2000" dirty="0" smtClean="0"/>
              <a:t>Financial </a:t>
            </a:r>
            <a:r>
              <a:rPr lang="pt-BR" sz="2000" dirty="0" err="1" smtClean="0"/>
              <a:t>support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political</a:t>
            </a:r>
            <a:r>
              <a:rPr lang="pt-BR" sz="2000" dirty="0" smtClean="0"/>
              <a:t> </a:t>
            </a:r>
            <a:r>
              <a:rPr lang="pt-BR" sz="2000" dirty="0" err="1" smtClean="0"/>
              <a:t>parties</a:t>
            </a:r>
            <a:r>
              <a:rPr lang="pt-BR" sz="2000" dirty="0" smtClean="0"/>
              <a:t> 	 		45%</a:t>
            </a:r>
          </a:p>
          <a:p>
            <a:r>
              <a:rPr lang="pt-BR" sz="2000" dirty="0" err="1" smtClean="0"/>
              <a:t>Criteria</a:t>
            </a:r>
            <a:r>
              <a:rPr lang="pt-BR" sz="2000" dirty="0" smtClean="0"/>
              <a:t> for </a:t>
            </a:r>
            <a:r>
              <a:rPr lang="pt-BR" sz="2000" dirty="0" err="1" smtClean="0"/>
              <a:t>risk</a:t>
            </a:r>
            <a:r>
              <a:rPr lang="pt-BR" sz="2000" dirty="0" smtClean="0"/>
              <a:t> </a:t>
            </a:r>
            <a:r>
              <a:rPr lang="pt-BR" sz="2000" dirty="0" err="1" smtClean="0"/>
              <a:t>assessment</a:t>
            </a:r>
            <a:r>
              <a:rPr lang="pt-BR" sz="2000" dirty="0" smtClean="0"/>
              <a:t> 				45%</a:t>
            </a:r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Corruption</a:t>
            </a:r>
            <a:r>
              <a:rPr lang="pt-BR" sz="2800" dirty="0" smtClean="0"/>
              <a:t> </a:t>
            </a:r>
            <a:r>
              <a:rPr lang="pt-BR" sz="2800" dirty="0" err="1"/>
              <a:t>R</a:t>
            </a:r>
            <a:r>
              <a:rPr lang="pt-BR" sz="2800" dirty="0" err="1" smtClean="0"/>
              <a:t>isk</a:t>
            </a:r>
            <a:r>
              <a:rPr lang="pt-BR" sz="2800" dirty="0" smtClean="0"/>
              <a:t> </a:t>
            </a:r>
            <a:r>
              <a:rPr lang="pt-BR" sz="2800" dirty="0" err="1"/>
              <a:t>A</a:t>
            </a:r>
            <a:r>
              <a:rPr lang="pt-BR" sz="2800" dirty="0" err="1" smtClean="0"/>
              <a:t>ssessment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err="1" smtClean="0"/>
              <a:t>There</a:t>
            </a:r>
            <a:r>
              <a:rPr lang="pt-BR" sz="2000" dirty="0" smtClean="0"/>
              <a:t> </a:t>
            </a:r>
            <a:r>
              <a:rPr lang="pt-BR" sz="2000" dirty="0" err="1" smtClean="0"/>
              <a:t>is</a:t>
            </a:r>
            <a:r>
              <a:rPr lang="pt-BR" sz="2000" dirty="0" smtClean="0"/>
              <a:t> a </a:t>
            </a:r>
            <a:r>
              <a:rPr lang="pt-BR" sz="2000" dirty="0" err="1"/>
              <a:t>r</a:t>
            </a:r>
            <a:r>
              <a:rPr lang="pt-BR" sz="2000" dirty="0" err="1" smtClean="0"/>
              <a:t>isk</a:t>
            </a:r>
            <a:r>
              <a:rPr lang="pt-BR" sz="2000" dirty="0" smtClean="0"/>
              <a:t> </a:t>
            </a:r>
            <a:r>
              <a:rPr lang="pt-BR" sz="2000" dirty="0" err="1" smtClean="0"/>
              <a:t>assessment</a:t>
            </a:r>
            <a:r>
              <a:rPr lang="pt-BR" sz="2000" dirty="0" smtClean="0"/>
              <a:t> system in 76% of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companies</a:t>
            </a:r>
            <a:r>
              <a:rPr lang="pt-BR" sz="2000" dirty="0" smtClean="0"/>
              <a:t>.</a:t>
            </a:r>
          </a:p>
          <a:p>
            <a:pPr lvl="1"/>
            <a:endParaRPr lang="pt-BR" sz="1600" dirty="0"/>
          </a:p>
          <a:p>
            <a:pPr lvl="1"/>
            <a:endParaRPr lang="pt-BR" sz="1600" dirty="0" smtClean="0"/>
          </a:p>
          <a:p>
            <a:pPr lvl="1"/>
            <a:r>
              <a:rPr lang="pt-BR" sz="1800" dirty="0" err="1" smtClean="0"/>
              <a:t>Main</a:t>
            </a:r>
            <a:r>
              <a:rPr lang="pt-BR" sz="1800" dirty="0" smtClean="0"/>
              <a:t> data </a:t>
            </a:r>
            <a:r>
              <a:rPr lang="pt-BR" sz="1800" dirty="0" err="1" smtClean="0"/>
              <a:t>used</a:t>
            </a:r>
            <a:r>
              <a:rPr lang="pt-BR" sz="1800" dirty="0" smtClean="0"/>
              <a:t> for </a:t>
            </a:r>
            <a:r>
              <a:rPr lang="pt-BR" sz="1800" dirty="0" err="1" smtClean="0"/>
              <a:t>risk</a:t>
            </a:r>
            <a:r>
              <a:rPr lang="pt-BR" sz="1800" dirty="0" smtClean="0"/>
              <a:t> </a:t>
            </a:r>
            <a:r>
              <a:rPr lang="pt-BR" sz="1800" dirty="0" err="1" smtClean="0"/>
              <a:t>assessment</a:t>
            </a:r>
            <a:r>
              <a:rPr lang="pt-BR" sz="1800" dirty="0" smtClean="0"/>
              <a:t>:</a:t>
            </a:r>
          </a:p>
          <a:p>
            <a:pPr lvl="1"/>
            <a:endParaRPr lang="pt-BR" sz="1600" dirty="0"/>
          </a:p>
          <a:p>
            <a:pPr lvl="2"/>
            <a:r>
              <a:rPr lang="pt-BR" sz="1800" dirty="0" smtClean="0"/>
              <a:t>Financial </a:t>
            </a:r>
            <a:r>
              <a:rPr lang="pt-BR" sz="1800" dirty="0" err="1" smtClean="0"/>
              <a:t>statements</a:t>
            </a:r>
            <a:r>
              <a:rPr lang="pt-BR" sz="1800" dirty="0" smtClean="0"/>
              <a:t>  		69%</a:t>
            </a:r>
          </a:p>
          <a:p>
            <a:pPr lvl="2"/>
            <a:r>
              <a:rPr lang="pt-BR" sz="1800" dirty="0" err="1" smtClean="0"/>
              <a:t>Commercial</a:t>
            </a:r>
            <a:r>
              <a:rPr lang="pt-BR" sz="1800" dirty="0" smtClean="0"/>
              <a:t> </a:t>
            </a:r>
            <a:r>
              <a:rPr lang="pt-BR" sz="1800" dirty="0" err="1" smtClean="0"/>
              <a:t>databases</a:t>
            </a:r>
            <a:r>
              <a:rPr lang="pt-BR" sz="1800" dirty="0" smtClean="0"/>
              <a:t> 		59%</a:t>
            </a:r>
          </a:p>
          <a:p>
            <a:pPr lvl="2"/>
            <a:r>
              <a:rPr lang="pt-BR" sz="1800" dirty="0" smtClean="0"/>
              <a:t>Mass media </a:t>
            </a:r>
            <a:r>
              <a:rPr lang="pt-BR" sz="1800" dirty="0" err="1" smtClean="0"/>
              <a:t>information</a:t>
            </a:r>
            <a:r>
              <a:rPr lang="pt-BR" sz="1800" dirty="0" smtClean="0"/>
              <a:t>		48%</a:t>
            </a:r>
          </a:p>
          <a:p>
            <a:pPr lvl="2"/>
            <a:r>
              <a:rPr lang="pt-BR" sz="1800" dirty="0" smtClean="0"/>
              <a:t>Legal data bases		48%</a:t>
            </a:r>
          </a:p>
          <a:p>
            <a:pPr lvl="2"/>
            <a:endParaRPr lang="pt-BR" sz="1800" dirty="0"/>
          </a:p>
          <a:p>
            <a:pPr marL="457200" lvl="1" indent="0">
              <a:buNone/>
            </a:pPr>
            <a:r>
              <a:rPr lang="pt-BR" sz="1800" dirty="0" smtClean="0"/>
              <a:t>In </a:t>
            </a:r>
            <a:r>
              <a:rPr lang="pt-BR" sz="1800" dirty="0" err="1" smtClean="0"/>
              <a:t>average</a:t>
            </a:r>
            <a:r>
              <a:rPr lang="pt-BR" sz="1800" dirty="0" smtClean="0"/>
              <a:t> </a:t>
            </a:r>
            <a:r>
              <a:rPr lang="pt-BR" sz="1800" dirty="0" err="1" smtClean="0"/>
              <a:t>companies</a:t>
            </a:r>
            <a:r>
              <a:rPr lang="pt-BR" sz="1800" dirty="0" smtClean="0"/>
              <a:t> use 4 </a:t>
            </a:r>
            <a:r>
              <a:rPr lang="pt-BR" sz="1800" dirty="0" err="1" smtClean="0"/>
              <a:t>different</a:t>
            </a:r>
            <a:r>
              <a:rPr lang="pt-BR" sz="1800" dirty="0" smtClean="0"/>
              <a:t> </a:t>
            </a:r>
            <a:r>
              <a:rPr lang="pt-BR" sz="1800" dirty="0" err="1" smtClean="0"/>
              <a:t>sources</a:t>
            </a:r>
            <a:r>
              <a:rPr lang="pt-BR" sz="1800" dirty="0"/>
              <a:t>.</a:t>
            </a:r>
            <a:endParaRPr lang="pt-BR" sz="1800" dirty="0" smtClean="0"/>
          </a:p>
          <a:p>
            <a:pPr lvl="2"/>
            <a:endParaRPr lang="pt-BR" sz="1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Anticorruption</a:t>
            </a:r>
            <a:r>
              <a:rPr lang="pt-BR" sz="2400" dirty="0" smtClean="0"/>
              <a:t> </a:t>
            </a:r>
            <a:r>
              <a:rPr lang="pt-BR" sz="2400" dirty="0" err="1"/>
              <a:t>C</a:t>
            </a:r>
            <a:r>
              <a:rPr lang="pt-BR" sz="2400" dirty="0" err="1" smtClean="0"/>
              <a:t>lauses</a:t>
            </a:r>
            <a:r>
              <a:rPr lang="pt-BR" sz="2400" dirty="0" smtClean="0"/>
              <a:t> in </a:t>
            </a:r>
            <a:r>
              <a:rPr lang="pt-BR" sz="2400" dirty="0" err="1"/>
              <a:t>C</a:t>
            </a:r>
            <a:r>
              <a:rPr lang="pt-BR" sz="2400" dirty="0" err="1" smtClean="0"/>
              <a:t>ontracts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Answer</a:t>
            </a:r>
            <a:r>
              <a:rPr lang="pt-BR" sz="2400" dirty="0" smtClean="0"/>
              <a:t> </a:t>
            </a:r>
            <a:r>
              <a:rPr lang="pt-BR" sz="2400" dirty="0" err="1" smtClean="0"/>
              <a:t>is</a:t>
            </a:r>
            <a:r>
              <a:rPr lang="pt-BR" sz="2400" dirty="0" smtClean="0"/>
              <a:t> </a:t>
            </a:r>
            <a:r>
              <a:rPr lang="pt-BR" sz="2400" u="sng" dirty="0" err="1" smtClean="0"/>
              <a:t>yes</a:t>
            </a:r>
            <a:r>
              <a:rPr lang="pt-BR" sz="2400" u="sng" dirty="0" smtClean="0"/>
              <a:t> </a:t>
            </a:r>
            <a:r>
              <a:rPr lang="pt-BR" sz="2400" dirty="0" smtClean="0"/>
              <a:t>for 90% of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respondents</a:t>
            </a:r>
            <a:endParaRPr lang="pt-BR" sz="2400" u="sng" dirty="0" smtClean="0"/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In </a:t>
            </a:r>
            <a:r>
              <a:rPr lang="pt-BR" sz="2000" dirty="0" err="1" smtClean="0"/>
              <a:t>all</a:t>
            </a:r>
            <a:r>
              <a:rPr lang="pt-BR" sz="2000" dirty="0" smtClean="0"/>
              <a:t> </a:t>
            </a:r>
            <a:r>
              <a:rPr lang="pt-BR" sz="2000" dirty="0" err="1" smtClean="0"/>
              <a:t>contracts</a:t>
            </a:r>
            <a:r>
              <a:rPr lang="pt-BR" sz="2000" dirty="0" smtClean="0"/>
              <a:t>						75%								</a:t>
            </a:r>
          </a:p>
          <a:p>
            <a:pPr marL="0" indent="0">
              <a:buNone/>
            </a:pPr>
            <a:r>
              <a:rPr lang="pt-BR" sz="2000" dirty="0" smtClean="0"/>
              <a:t>	In some </a:t>
            </a:r>
            <a:r>
              <a:rPr lang="pt-BR" sz="2000" dirty="0" err="1" smtClean="0"/>
              <a:t>contracts</a:t>
            </a:r>
            <a:r>
              <a:rPr lang="pt-BR" sz="2000" dirty="0" smtClean="0"/>
              <a:t> </a:t>
            </a:r>
            <a:r>
              <a:rPr lang="pt-BR" sz="2000" dirty="0" err="1" smtClean="0"/>
              <a:t>depending</a:t>
            </a:r>
            <a:r>
              <a:rPr lang="pt-BR" sz="2000" dirty="0" smtClean="0"/>
              <a:t> </a:t>
            </a:r>
            <a:r>
              <a:rPr lang="pt-BR" sz="2000" dirty="0" err="1" smtClean="0"/>
              <a:t>on</a:t>
            </a:r>
            <a:r>
              <a:rPr lang="pt-BR" sz="2000" dirty="0" smtClean="0"/>
              <a:t> </a:t>
            </a:r>
            <a:r>
              <a:rPr lang="pt-BR" sz="2000" dirty="0" err="1" smtClean="0"/>
              <a:t>amount</a:t>
            </a:r>
            <a:r>
              <a:rPr lang="pt-BR" sz="2000" dirty="0" smtClean="0"/>
              <a:t> </a:t>
            </a:r>
            <a:r>
              <a:rPr lang="pt-BR" sz="2000" dirty="0" err="1" smtClean="0"/>
              <a:t>involved</a:t>
            </a:r>
            <a:r>
              <a:rPr lang="pt-BR" sz="2000" dirty="0" smtClean="0"/>
              <a:t>	  7%		</a:t>
            </a:r>
          </a:p>
          <a:p>
            <a:pPr marL="0" indent="0">
              <a:buNone/>
            </a:pPr>
            <a:r>
              <a:rPr lang="pt-BR" sz="2000" dirty="0" smtClean="0"/>
              <a:t>	In some </a:t>
            </a:r>
            <a:r>
              <a:rPr lang="pt-BR" sz="2000" dirty="0" err="1" smtClean="0"/>
              <a:t>contracts</a:t>
            </a:r>
            <a:r>
              <a:rPr lang="pt-BR" sz="2000" dirty="0" smtClean="0"/>
              <a:t> </a:t>
            </a:r>
            <a:r>
              <a:rPr lang="pt-BR" sz="2000" dirty="0" err="1" smtClean="0"/>
              <a:t>depending</a:t>
            </a:r>
            <a:r>
              <a:rPr lang="pt-BR" sz="2000" dirty="0" smtClean="0"/>
              <a:t> </a:t>
            </a:r>
            <a:r>
              <a:rPr lang="pt-BR" sz="2000" dirty="0" err="1" smtClean="0"/>
              <a:t>on</a:t>
            </a:r>
            <a:r>
              <a:rPr lang="pt-BR" sz="2000" dirty="0" smtClean="0"/>
              <a:t> </a:t>
            </a:r>
            <a:r>
              <a:rPr lang="pt-BR" sz="2000" dirty="0" err="1" smtClean="0"/>
              <a:t>other</a:t>
            </a:r>
            <a:r>
              <a:rPr lang="pt-BR" sz="2000" dirty="0" smtClean="0"/>
              <a:t> </a:t>
            </a:r>
            <a:r>
              <a:rPr lang="pt-BR" sz="2000" dirty="0" err="1" smtClean="0"/>
              <a:t>part</a:t>
            </a:r>
            <a:r>
              <a:rPr lang="pt-BR" sz="2000" dirty="0" smtClean="0"/>
              <a:t> </a:t>
            </a:r>
            <a:r>
              <a:rPr lang="pt-BR" sz="2000" dirty="0" err="1" smtClean="0"/>
              <a:t>risk</a:t>
            </a:r>
            <a:r>
              <a:rPr lang="pt-BR" sz="2000" dirty="0" smtClean="0"/>
              <a:t> </a:t>
            </a:r>
            <a:r>
              <a:rPr lang="pt-BR" sz="2000" dirty="0" err="1" smtClean="0"/>
              <a:t>level</a:t>
            </a:r>
            <a:r>
              <a:rPr lang="pt-BR" sz="2000" dirty="0" smtClean="0"/>
              <a:t>	  7%</a:t>
            </a:r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Anticorruption</a:t>
            </a:r>
            <a:r>
              <a:rPr lang="pt-BR" sz="2400" dirty="0" smtClean="0"/>
              <a:t> </a:t>
            </a:r>
            <a:r>
              <a:rPr lang="pt-BR" sz="2400" dirty="0" err="1"/>
              <a:t>C</a:t>
            </a:r>
            <a:r>
              <a:rPr lang="pt-BR" sz="2400" dirty="0" err="1" smtClean="0"/>
              <a:t>lauses</a:t>
            </a:r>
            <a:r>
              <a:rPr lang="pt-BR" sz="2400" dirty="0" smtClean="0"/>
              <a:t> in </a:t>
            </a:r>
            <a:r>
              <a:rPr lang="pt-BR" sz="2400" dirty="0" err="1"/>
              <a:t>C</a:t>
            </a:r>
            <a:r>
              <a:rPr lang="pt-BR" sz="2400" dirty="0" err="1" smtClean="0"/>
              <a:t>ontracts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Clauses</a:t>
            </a:r>
            <a:r>
              <a:rPr lang="pt-BR" sz="2400" dirty="0" smtClean="0"/>
              <a:t> include:</a:t>
            </a:r>
          </a:p>
          <a:p>
            <a:pPr marL="0" indent="0">
              <a:buNone/>
            </a:pPr>
            <a:endParaRPr lang="pt-BR" sz="2400" dirty="0" smtClean="0"/>
          </a:p>
          <a:p>
            <a:pPr lvl="1"/>
            <a:r>
              <a:rPr lang="pt-BR" sz="1800" dirty="0" err="1" smtClean="0"/>
              <a:t>Provisions</a:t>
            </a:r>
            <a:r>
              <a:rPr lang="pt-BR" sz="1800" dirty="0" smtClean="0"/>
              <a:t> </a:t>
            </a:r>
            <a:r>
              <a:rPr lang="pt-BR" sz="1800" dirty="0" err="1" smtClean="0"/>
              <a:t>assuring</a:t>
            </a:r>
            <a:r>
              <a:rPr lang="pt-BR" sz="1800" dirty="0" smtClean="0"/>
              <a:t> </a:t>
            </a:r>
            <a:r>
              <a:rPr lang="pt-BR" sz="1800" dirty="0" err="1" smtClean="0"/>
              <a:t>anticorruption</a:t>
            </a:r>
            <a:r>
              <a:rPr lang="pt-BR" sz="1800" dirty="0" smtClean="0"/>
              <a:t> procedures</a:t>
            </a:r>
            <a:r>
              <a:rPr lang="pt-BR" sz="1800" dirty="0"/>
              <a:t> </a:t>
            </a:r>
            <a:r>
              <a:rPr lang="pt-BR" sz="1800" dirty="0" smtClean="0"/>
              <a:t>and negative </a:t>
            </a:r>
            <a:r>
              <a:rPr lang="pt-BR" sz="1800" dirty="0" err="1" smtClean="0"/>
              <a:t>consequences</a:t>
            </a:r>
            <a:r>
              <a:rPr lang="pt-BR" sz="1800" dirty="0" smtClean="0"/>
              <a:t> for </a:t>
            </a:r>
            <a:r>
              <a:rPr lang="pt-BR" sz="1800" dirty="0" err="1" smtClean="0"/>
              <a:t>persons</a:t>
            </a:r>
            <a:r>
              <a:rPr lang="pt-BR" sz="1800" dirty="0" smtClean="0"/>
              <a:t> </a:t>
            </a:r>
            <a:r>
              <a:rPr lang="pt-BR" sz="1800" dirty="0" err="1" smtClean="0"/>
              <a:t>reporting</a:t>
            </a:r>
            <a:r>
              <a:rPr lang="pt-BR" sz="1800" dirty="0" smtClean="0"/>
              <a:t> </a:t>
            </a:r>
            <a:r>
              <a:rPr lang="pt-BR" sz="1800" dirty="0" err="1" smtClean="0"/>
              <a:t>acts</a:t>
            </a:r>
            <a:r>
              <a:rPr lang="pt-BR" sz="1800" dirty="0" smtClean="0"/>
              <a:t> of </a:t>
            </a:r>
            <a:r>
              <a:rPr lang="pt-BR" sz="1800" dirty="0" err="1" smtClean="0"/>
              <a:t>corruption</a:t>
            </a:r>
            <a:r>
              <a:rPr lang="pt-BR" sz="1800" dirty="0" smtClean="0"/>
              <a:t>	              52%				</a:t>
            </a:r>
          </a:p>
          <a:p>
            <a:pPr lvl="1"/>
            <a:r>
              <a:rPr lang="pt-BR" sz="1800" dirty="0" err="1" smtClean="0"/>
              <a:t>Right</a:t>
            </a:r>
            <a:r>
              <a:rPr lang="pt-BR" sz="1800" dirty="0" smtClean="0"/>
              <a:t> </a:t>
            </a:r>
            <a:r>
              <a:rPr lang="pt-BR" sz="1800" dirty="0" err="1" smtClean="0"/>
              <a:t>to</a:t>
            </a:r>
            <a:r>
              <a:rPr lang="pt-BR" sz="1800" dirty="0" smtClean="0"/>
              <a:t> </a:t>
            </a:r>
            <a:r>
              <a:rPr lang="pt-BR" sz="1800" dirty="0" err="1" smtClean="0"/>
              <a:t>conduct</a:t>
            </a:r>
            <a:r>
              <a:rPr lang="pt-BR" sz="1800" dirty="0" smtClean="0"/>
              <a:t> </a:t>
            </a:r>
            <a:r>
              <a:rPr lang="pt-BR" sz="1800" dirty="0" err="1" smtClean="0"/>
              <a:t>an</a:t>
            </a:r>
            <a:r>
              <a:rPr lang="pt-BR" sz="1800" dirty="0" smtClean="0"/>
              <a:t> </a:t>
            </a:r>
            <a:r>
              <a:rPr lang="pt-BR" sz="1800" dirty="0" err="1" smtClean="0"/>
              <a:t>audit</a:t>
            </a:r>
            <a:r>
              <a:rPr lang="pt-BR" sz="1800" dirty="0" smtClean="0"/>
              <a:t> in a </a:t>
            </a:r>
            <a:r>
              <a:rPr lang="pt-BR" sz="1800" dirty="0" err="1" smtClean="0"/>
              <a:t>partner</a:t>
            </a:r>
            <a:r>
              <a:rPr lang="pt-BR" sz="1800" dirty="0" smtClean="0"/>
              <a:t>				38%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err="1" smtClean="0"/>
              <a:t>Information</a:t>
            </a:r>
            <a:r>
              <a:rPr lang="pt-BR" sz="1800" dirty="0" smtClean="0"/>
              <a:t> </a:t>
            </a:r>
            <a:r>
              <a:rPr lang="pt-BR" sz="1800" dirty="0" err="1" smtClean="0"/>
              <a:t>sharing</a:t>
            </a:r>
            <a:r>
              <a:rPr lang="pt-BR" sz="1800" dirty="0" smtClean="0"/>
              <a:t> </a:t>
            </a:r>
            <a:r>
              <a:rPr lang="pt-BR" sz="1800" dirty="0" err="1" smtClean="0"/>
              <a:t>on</a:t>
            </a:r>
            <a:r>
              <a:rPr lang="pt-BR" sz="1800" dirty="0" smtClean="0"/>
              <a:t> </a:t>
            </a:r>
            <a:r>
              <a:rPr lang="pt-BR" sz="1800" dirty="0" err="1" smtClean="0"/>
              <a:t>disclosed</a:t>
            </a:r>
            <a:r>
              <a:rPr lang="pt-BR" sz="1800" dirty="0" smtClean="0"/>
              <a:t> </a:t>
            </a:r>
            <a:r>
              <a:rPr lang="pt-BR" sz="1800" dirty="0" err="1" smtClean="0"/>
              <a:t>facts</a:t>
            </a:r>
            <a:r>
              <a:rPr lang="pt-BR" sz="1800" dirty="0" smtClean="0"/>
              <a:t> of </a:t>
            </a:r>
            <a:r>
              <a:rPr lang="pt-BR" sz="1800" dirty="0" err="1" smtClean="0"/>
              <a:t>corruption</a:t>
            </a:r>
            <a:r>
              <a:rPr lang="pt-BR" sz="1800" dirty="0" smtClean="0"/>
              <a:t>                      28%					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err="1" smtClean="0"/>
              <a:t>Disclosure</a:t>
            </a:r>
            <a:r>
              <a:rPr lang="pt-BR" sz="1800" dirty="0" smtClean="0"/>
              <a:t> of final </a:t>
            </a:r>
            <a:r>
              <a:rPr lang="pt-BR" sz="1800" dirty="0" err="1" smtClean="0"/>
              <a:t>beneficiaries</a:t>
            </a:r>
            <a:r>
              <a:rPr lang="pt-BR" sz="1800" dirty="0" smtClean="0"/>
              <a:t> </a:t>
            </a:r>
            <a:r>
              <a:rPr lang="pt-BR" sz="1800" dirty="0" err="1" smtClean="0"/>
              <a:t>owners</a:t>
            </a:r>
            <a:r>
              <a:rPr lang="pt-BR" sz="1800" dirty="0" smtClean="0"/>
              <a:t>  			21% </a:t>
            </a:r>
          </a:p>
          <a:p>
            <a:pPr marL="457200" lvl="1" indent="0">
              <a:buNone/>
            </a:pPr>
            <a:endParaRPr lang="pt-BR" sz="18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Internal</a:t>
            </a:r>
            <a:r>
              <a:rPr lang="pt-BR" dirty="0" smtClean="0"/>
              <a:t> </a:t>
            </a:r>
            <a:r>
              <a:rPr lang="pt-BR" dirty="0" err="1"/>
              <a:t>I</a:t>
            </a:r>
            <a:r>
              <a:rPr lang="pt-BR" dirty="0" err="1" smtClean="0"/>
              <a:t>nvestigation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 case of a </a:t>
            </a:r>
            <a:r>
              <a:rPr lang="pt-BR" sz="2400" dirty="0" err="1" smtClean="0"/>
              <a:t>completed</a:t>
            </a:r>
            <a:r>
              <a:rPr lang="pt-BR" sz="2400" dirty="0" smtClean="0"/>
              <a:t> (</a:t>
            </a:r>
            <a:r>
              <a:rPr lang="pt-BR" sz="2400" dirty="0" err="1" smtClean="0"/>
              <a:t>or</a:t>
            </a:r>
            <a:r>
              <a:rPr lang="pt-BR" sz="2400" dirty="0" smtClean="0"/>
              <a:t> </a:t>
            </a:r>
            <a:r>
              <a:rPr lang="pt-BR" sz="2400" dirty="0" err="1" smtClean="0"/>
              <a:t>planned</a:t>
            </a:r>
            <a:r>
              <a:rPr lang="pt-BR" sz="2400" dirty="0" smtClean="0"/>
              <a:t> ) </a:t>
            </a:r>
            <a:r>
              <a:rPr lang="pt-BR" sz="2400" dirty="0" err="1" smtClean="0"/>
              <a:t>corruption</a:t>
            </a:r>
            <a:r>
              <a:rPr lang="pt-BR" sz="2400" dirty="0" smtClean="0"/>
              <a:t> </a:t>
            </a:r>
            <a:r>
              <a:rPr lang="pt-BR" sz="2400" dirty="0" err="1" smtClean="0"/>
              <a:t>offence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company</a:t>
            </a:r>
            <a:r>
              <a:rPr lang="pt-BR" sz="2400" dirty="0" smtClean="0"/>
              <a:t> </a:t>
            </a:r>
            <a:r>
              <a:rPr lang="pt-BR" sz="2400" dirty="0" err="1" smtClean="0"/>
              <a:t>will</a:t>
            </a:r>
            <a:r>
              <a:rPr lang="pt-BR" sz="2400" dirty="0" smtClean="0"/>
              <a:t> </a:t>
            </a:r>
            <a:r>
              <a:rPr lang="pt-BR" sz="2400" dirty="0" err="1" smtClean="0"/>
              <a:t>conduct</a:t>
            </a:r>
            <a:r>
              <a:rPr lang="pt-BR" sz="2400" dirty="0" smtClean="0"/>
              <a:t> </a:t>
            </a:r>
            <a:r>
              <a:rPr lang="pt-BR" sz="2400" dirty="0" err="1" smtClean="0"/>
              <a:t>an</a:t>
            </a:r>
            <a:r>
              <a:rPr lang="pt-BR" sz="2400" dirty="0" smtClean="0"/>
              <a:t> </a:t>
            </a:r>
            <a:r>
              <a:rPr lang="pt-BR" sz="2400" dirty="0" err="1" smtClean="0"/>
              <a:t>investigation</a:t>
            </a:r>
            <a:r>
              <a:rPr lang="pt-BR" sz="2400" dirty="0" smtClean="0"/>
              <a:t>?</a:t>
            </a:r>
          </a:p>
          <a:p>
            <a:pPr marL="457200" lvl="1" indent="0">
              <a:buNone/>
            </a:pPr>
            <a:r>
              <a:rPr lang="pt-BR" sz="2000" dirty="0" smtClean="0"/>
              <a:t>		Yes – 90%</a:t>
            </a:r>
          </a:p>
          <a:p>
            <a:pPr marL="57150" indent="0">
              <a:buNone/>
            </a:pPr>
            <a:endParaRPr lang="pt-BR" sz="2400" dirty="0"/>
          </a:p>
          <a:p>
            <a:pPr marL="400050"/>
            <a:r>
              <a:rPr lang="pt-BR" sz="2400" dirty="0" err="1" smtClean="0"/>
              <a:t>Results</a:t>
            </a:r>
            <a:r>
              <a:rPr lang="pt-BR" sz="2400" dirty="0" smtClean="0"/>
              <a:t> of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investigation</a:t>
            </a:r>
            <a:r>
              <a:rPr lang="pt-BR" sz="2400" dirty="0" smtClean="0"/>
              <a:t> </a:t>
            </a:r>
            <a:r>
              <a:rPr lang="pt-BR" sz="2400" dirty="0" err="1" smtClean="0"/>
              <a:t>will</a:t>
            </a:r>
            <a:r>
              <a:rPr lang="pt-BR" sz="2400" dirty="0" smtClean="0"/>
              <a:t> </a:t>
            </a:r>
            <a:r>
              <a:rPr lang="pt-BR" sz="2400" dirty="0" err="1" smtClean="0"/>
              <a:t>be</a:t>
            </a:r>
            <a:r>
              <a:rPr lang="pt-BR" sz="2400" dirty="0" smtClean="0"/>
              <a:t> </a:t>
            </a:r>
            <a:r>
              <a:rPr lang="pt-BR" sz="2400" dirty="0" err="1" smtClean="0"/>
              <a:t>sent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government</a:t>
            </a:r>
            <a:r>
              <a:rPr lang="pt-BR" sz="2400" dirty="0" smtClean="0"/>
              <a:t> </a:t>
            </a:r>
            <a:r>
              <a:rPr lang="pt-BR" sz="2400" dirty="0" err="1" smtClean="0"/>
              <a:t>authorities</a:t>
            </a:r>
            <a:r>
              <a:rPr lang="pt-BR" sz="2400" dirty="0" smtClean="0"/>
              <a:t>?</a:t>
            </a:r>
          </a:p>
          <a:p>
            <a:pPr marL="800100" lvl="1"/>
            <a:r>
              <a:rPr lang="pt-BR" sz="2000" dirty="0" err="1" smtClean="0"/>
              <a:t>Only</a:t>
            </a:r>
            <a:r>
              <a:rPr lang="pt-BR" sz="2000" dirty="0" smtClean="0"/>
              <a:t> in cases </a:t>
            </a:r>
            <a:r>
              <a:rPr lang="pt-BR" sz="2000" dirty="0" err="1" smtClean="0"/>
              <a:t>stipulated</a:t>
            </a:r>
            <a:r>
              <a:rPr lang="pt-BR" sz="2000" dirty="0" smtClean="0"/>
              <a:t> </a:t>
            </a:r>
            <a:r>
              <a:rPr lang="pt-BR" sz="2000" dirty="0" err="1" smtClean="0"/>
              <a:t>by</a:t>
            </a:r>
            <a:r>
              <a:rPr lang="pt-BR" sz="2000" dirty="0" smtClean="0"/>
              <a:t> </a:t>
            </a:r>
            <a:r>
              <a:rPr lang="pt-BR" sz="2000" dirty="0" err="1" smtClean="0"/>
              <a:t>law</a:t>
            </a:r>
            <a:r>
              <a:rPr lang="pt-BR" sz="2000" dirty="0" smtClean="0"/>
              <a:t> 		82%</a:t>
            </a:r>
          </a:p>
          <a:p>
            <a:pPr marL="800100" lvl="1"/>
            <a:r>
              <a:rPr lang="pt-BR" sz="2000" dirty="0" smtClean="0"/>
              <a:t>In </a:t>
            </a:r>
            <a:r>
              <a:rPr lang="pt-BR" sz="2000" dirty="0" err="1" smtClean="0"/>
              <a:t>any</a:t>
            </a:r>
            <a:r>
              <a:rPr lang="pt-BR" sz="2000" dirty="0" smtClean="0"/>
              <a:t> </a:t>
            </a:r>
            <a:r>
              <a:rPr lang="pt-BR" sz="2000" dirty="0" err="1" smtClean="0"/>
              <a:t>situation</a:t>
            </a:r>
            <a:r>
              <a:rPr lang="pt-BR" sz="2000" dirty="0" smtClean="0"/>
              <a:t>				18%</a:t>
            </a:r>
          </a:p>
          <a:p>
            <a:endParaRPr lang="pt-BR" sz="24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Hot-</a:t>
            </a:r>
            <a:r>
              <a:rPr lang="pt-BR" dirty="0" err="1" smtClean="0"/>
              <a:t>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err="1" smtClean="0"/>
              <a:t>Existence</a:t>
            </a:r>
            <a:r>
              <a:rPr lang="pt-BR" sz="2400" dirty="0" smtClean="0"/>
              <a:t> of a hot-</a:t>
            </a:r>
            <a:r>
              <a:rPr lang="pt-BR" sz="2400" dirty="0" err="1" smtClean="0"/>
              <a:t>line</a:t>
            </a:r>
            <a:r>
              <a:rPr lang="pt-BR" sz="2400" dirty="0" smtClean="0"/>
              <a:t> as communication </a:t>
            </a:r>
            <a:r>
              <a:rPr lang="pt-BR" sz="2400" dirty="0" err="1" smtClean="0"/>
              <a:t>channel</a:t>
            </a:r>
            <a:r>
              <a:rPr lang="pt-BR" sz="2400" dirty="0" smtClean="0"/>
              <a:t> for </a:t>
            </a:r>
            <a:r>
              <a:rPr lang="pt-BR" sz="2400" dirty="0" err="1" smtClean="0"/>
              <a:t>reporting</a:t>
            </a:r>
            <a:r>
              <a:rPr lang="pt-BR" sz="2400" dirty="0" smtClean="0"/>
              <a:t> cases of </a:t>
            </a:r>
            <a:r>
              <a:rPr lang="pt-BR" sz="2400" dirty="0" err="1" smtClean="0"/>
              <a:t>corruption</a:t>
            </a:r>
            <a:endParaRPr lang="pt-BR" sz="2400" dirty="0" smtClean="0"/>
          </a:p>
          <a:p>
            <a:pPr marL="457200" lvl="1" indent="0">
              <a:buNone/>
            </a:pPr>
            <a:r>
              <a:rPr lang="pt-BR" sz="2000" dirty="0" smtClean="0"/>
              <a:t>		Yes -  83%</a:t>
            </a:r>
          </a:p>
          <a:p>
            <a:pPr marL="457200" lvl="1" indent="0">
              <a:buNone/>
            </a:pPr>
            <a:endParaRPr lang="pt-BR" sz="2000" dirty="0"/>
          </a:p>
          <a:p>
            <a:pPr marL="857250" lvl="2" indent="0">
              <a:buNone/>
            </a:pPr>
            <a:r>
              <a:rPr lang="pt-BR" sz="1600" dirty="0" err="1" smtClean="0"/>
              <a:t>Operated</a:t>
            </a:r>
            <a:r>
              <a:rPr lang="pt-BR" sz="1600" dirty="0" smtClean="0"/>
              <a:t> </a:t>
            </a:r>
            <a:r>
              <a:rPr lang="pt-BR" sz="1600" dirty="0" err="1" smtClean="0"/>
              <a:t>by</a:t>
            </a:r>
            <a:r>
              <a:rPr lang="pt-BR" sz="1600" dirty="0" smtClean="0"/>
              <a:t> a </a:t>
            </a:r>
            <a:r>
              <a:rPr lang="pt-BR" sz="1600" dirty="0" err="1" smtClean="0"/>
              <a:t>third</a:t>
            </a:r>
            <a:r>
              <a:rPr lang="pt-BR" sz="1600" dirty="0" smtClean="0"/>
              <a:t> </a:t>
            </a:r>
            <a:r>
              <a:rPr lang="pt-BR" sz="1600" dirty="0" err="1" smtClean="0"/>
              <a:t>part</a:t>
            </a:r>
            <a:r>
              <a:rPr lang="pt-BR" sz="1600" dirty="0" smtClean="0"/>
              <a:t> </a:t>
            </a:r>
            <a:r>
              <a:rPr lang="pt-BR" sz="1600" dirty="0" err="1" smtClean="0"/>
              <a:t>operator</a:t>
            </a:r>
            <a:r>
              <a:rPr lang="pt-BR" sz="1600" dirty="0" smtClean="0"/>
              <a:t>  - 	45%</a:t>
            </a:r>
          </a:p>
          <a:p>
            <a:pPr marL="857250" lvl="2" indent="0">
              <a:buNone/>
            </a:pPr>
            <a:r>
              <a:rPr lang="pt-BR" sz="1600" dirty="0" err="1" smtClean="0"/>
              <a:t>Operated</a:t>
            </a:r>
            <a:r>
              <a:rPr lang="pt-BR" sz="1600" dirty="0" smtClean="0"/>
              <a:t> </a:t>
            </a:r>
            <a:r>
              <a:rPr lang="pt-BR" sz="1600" dirty="0" err="1" smtClean="0"/>
              <a:t>by</a:t>
            </a:r>
            <a:r>
              <a:rPr lang="pt-BR" sz="1600" dirty="0" smtClean="0"/>
              <a:t> a </a:t>
            </a:r>
            <a:r>
              <a:rPr lang="pt-BR" sz="1600" dirty="0" err="1" smtClean="0"/>
              <a:t>company</a:t>
            </a:r>
            <a:r>
              <a:rPr lang="pt-BR" sz="1600" dirty="0" smtClean="0"/>
              <a:t> </a:t>
            </a:r>
            <a:r>
              <a:rPr lang="pt-BR" sz="1600" dirty="0" err="1" smtClean="0"/>
              <a:t>employee</a:t>
            </a:r>
            <a:r>
              <a:rPr lang="pt-BR" sz="1600" dirty="0" smtClean="0"/>
              <a:t> - 	38%</a:t>
            </a:r>
          </a:p>
          <a:p>
            <a:pPr marL="57150" indent="0">
              <a:buNone/>
            </a:pPr>
            <a:endParaRPr lang="pt-BR" sz="2400" dirty="0"/>
          </a:p>
          <a:p>
            <a:pPr marL="857250" lvl="2" indent="0">
              <a:buNone/>
            </a:pPr>
            <a:r>
              <a:rPr lang="pt-BR" sz="1600" dirty="0" err="1" smtClean="0"/>
              <a:t>Used</a:t>
            </a:r>
            <a:r>
              <a:rPr lang="pt-BR" sz="1600" dirty="0" smtClean="0"/>
              <a:t> </a:t>
            </a:r>
            <a:r>
              <a:rPr lang="pt-BR" sz="1600" dirty="0" err="1" smtClean="0"/>
              <a:t>anonymously</a:t>
            </a:r>
            <a:r>
              <a:rPr lang="pt-BR" sz="1600" dirty="0" smtClean="0"/>
              <a:t> 			73%</a:t>
            </a:r>
          </a:p>
          <a:p>
            <a:pPr marL="857250" lvl="2" indent="0">
              <a:buNone/>
            </a:pPr>
            <a:r>
              <a:rPr lang="pt-BR" sz="1600" dirty="0" err="1" smtClean="0"/>
              <a:t>With</a:t>
            </a:r>
            <a:r>
              <a:rPr lang="pt-BR" sz="1600" dirty="0" smtClean="0"/>
              <a:t> </a:t>
            </a:r>
            <a:r>
              <a:rPr lang="pt-BR" sz="1600" dirty="0" err="1" smtClean="0"/>
              <a:t>disclosure</a:t>
            </a:r>
            <a:r>
              <a:rPr lang="pt-BR" sz="1600" dirty="0" smtClean="0"/>
              <a:t> of </a:t>
            </a:r>
            <a:r>
              <a:rPr lang="pt-BR" sz="1600" dirty="0" err="1" smtClean="0"/>
              <a:t>personal</a:t>
            </a:r>
            <a:r>
              <a:rPr lang="pt-BR" sz="1600" dirty="0" smtClean="0"/>
              <a:t> data	10%</a:t>
            </a:r>
            <a:endParaRPr lang="pt-BR" sz="16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Main</a:t>
            </a:r>
            <a:r>
              <a:rPr lang="pt-BR" sz="2400" dirty="0" smtClean="0"/>
              <a:t> </a:t>
            </a:r>
            <a:r>
              <a:rPr lang="pt-BR" sz="2400" dirty="0" err="1"/>
              <a:t>P</a:t>
            </a:r>
            <a:r>
              <a:rPr lang="pt-BR" sz="2400" dirty="0" err="1" smtClean="0"/>
              <a:t>roblems</a:t>
            </a:r>
            <a:r>
              <a:rPr lang="pt-BR" sz="2400" dirty="0" smtClean="0"/>
              <a:t> in </a:t>
            </a:r>
            <a:r>
              <a:rPr lang="pt-BR" sz="2400" dirty="0" err="1"/>
              <a:t>A</a:t>
            </a:r>
            <a:r>
              <a:rPr lang="pt-BR" sz="2400" dirty="0" err="1" smtClean="0"/>
              <a:t>nticorruption</a:t>
            </a:r>
            <a:r>
              <a:rPr lang="pt-BR" sz="2400" dirty="0" smtClean="0"/>
              <a:t> </a:t>
            </a:r>
            <a:r>
              <a:rPr lang="pt-BR" sz="2400" dirty="0" err="1"/>
              <a:t>C</a:t>
            </a:r>
            <a:r>
              <a:rPr lang="pt-BR" sz="2400" dirty="0" err="1" smtClean="0"/>
              <a:t>ontrol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Significant</a:t>
            </a:r>
            <a:r>
              <a:rPr lang="pt-BR" sz="2400" dirty="0" smtClean="0"/>
              <a:t> </a:t>
            </a:r>
            <a:r>
              <a:rPr lang="pt-BR" sz="2400" dirty="0" err="1" smtClean="0"/>
              <a:t>costs</a:t>
            </a:r>
            <a:r>
              <a:rPr lang="pt-BR" sz="2400" dirty="0" smtClean="0"/>
              <a:t> for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company</a:t>
            </a:r>
            <a:r>
              <a:rPr lang="pt-BR" sz="2400" dirty="0" smtClean="0"/>
              <a:t>			41%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Lack</a:t>
            </a:r>
            <a:r>
              <a:rPr lang="pt-BR" sz="2400" dirty="0" smtClean="0"/>
              <a:t> of </a:t>
            </a:r>
            <a:r>
              <a:rPr lang="pt-BR" sz="2400" dirty="0" err="1" smtClean="0"/>
              <a:t>effective</a:t>
            </a:r>
            <a:r>
              <a:rPr lang="pt-BR" sz="2400" dirty="0" smtClean="0"/>
              <a:t> </a:t>
            </a:r>
            <a:r>
              <a:rPr lang="pt-BR" sz="2400" dirty="0" err="1" smtClean="0"/>
              <a:t>participation</a:t>
            </a:r>
            <a:r>
              <a:rPr lang="pt-BR" sz="2400" dirty="0" smtClean="0"/>
              <a:t> of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Board</a:t>
            </a:r>
            <a:r>
              <a:rPr lang="pt-BR" sz="2400" dirty="0" smtClean="0"/>
              <a:t>		41%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Lack</a:t>
            </a:r>
            <a:r>
              <a:rPr lang="pt-BR" sz="2400" dirty="0" smtClean="0"/>
              <a:t> of </a:t>
            </a:r>
            <a:r>
              <a:rPr lang="pt-BR" sz="2400" dirty="0" err="1" smtClean="0"/>
              <a:t>stimulation</a:t>
            </a:r>
            <a:r>
              <a:rPr lang="pt-BR" sz="2400" dirty="0" smtClean="0"/>
              <a:t> and training				34%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Absence</a:t>
            </a:r>
            <a:r>
              <a:rPr lang="pt-BR" sz="2400" dirty="0" smtClean="0"/>
              <a:t> of a </a:t>
            </a:r>
            <a:r>
              <a:rPr lang="pt-BR" sz="2400" dirty="0" err="1" smtClean="0"/>
              <a:t>specific</a:t>
            </a:r>
            <a:r>
              <a:rPr lang="pt-BR" sz="2400" dirty="0" smtClean="0"/>
              <a:t> </a:t>
            </a:r>
            <a:r>
              <a:rPr lang="pt-BR" sz="2400" dirty="0" err="1" smtClean="0"/>
              <a:t>monitoring</a:t>
            </a:r>
            <a:r>
              <a:rPr lang="pt-BR" sz="2400" dirty="0" smtClean="0"/>
              <a:t> </a:t>
            </a:r>
            <a:r>
              <a:rPr lang="pt-BR" sz="2400" dirty="0" err="1" smtClean="0"/>
              <a:t>body</a:t>
            </a:r>
            <a:r>
              <a:rPr lang="pt-BR" sz="2400" dirty="0" smtClean="0"/>
              <a:t> 		28%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err="1" smtClean="0"/>
              <a:t>Lack</a:t>
            </a:r>
            <a:r>
              <a:rPr lang="pt-BR" sz="2400" dirty="0" smtClean="0"/>
              <a:t> of </a:t>
            </a:r>
            <a:r>
              <a:rPr lang="pt-BR" sz="2400" dirty="0" err="1" smtClean="0"/>
              <a:t>information</a:t>
            </a:r>
            <a:r>
              <a:rPr lang="pt-BR" sz="2400" dirty="0" smtClean="0"/>
              <a:t>					24%</a:t>
            </a:r>
          </a:p>
          <a:p>
            <a:endParaRPr lang="pt-BR" sz="24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2204864"/>
            <a:ext cx="6635080" cy="2592288"/>
          </a:xfrm>
        </p:spPr>
        <p:txBody>
          <a:bodyPr/>
          <a:lstStyle/>
          <a:p>
            <a:r>
              <a:rPr lang="pt-BR" dirty="0" err="1" smtClean="0"/>
              <a:t>Thank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BRAZIL SURVEY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Large</a:t>
            </a:r>
            <a:r>
              <a:rPr lang="pt-BR" dirty="0" smtClean="0"/>
              <a:t> </a:t>
            </a:r>
            <a:r>
              <a:rPr lang="pt-BR" dirty="0" err="1" smtClean="0"/>
              <a:t>Brazilian</a:t>
            </a:r>
            <a:r>
              <a:rPr lang="pt-BR" dirty="0" smtClean="0"/>
              <a:t> and </a:t>
            </a:r>
            <a:r>
              <a:rPr lang="pt-BR" dirty="0" err="1" smtClean="0"/>
              <a:t>Multinational</a:t>
            </a:r>
            <a:r>
              <a:rPr lang="pt-BR" dirty="0" smtClean="0"/>
              <a:t> </a:t>
            </a:r>
            <a:r>
              <a:rPr lang="pt-BR" dirty="0" err="1" smtClean="0"/>
              <a:t>companies</a:t>
            </a:r>
            <a:endParaRPr lang="pt-BR" dirty="0" smtClean="0"/>
          </a:p>
          <a:p>
            <a:r>
              <a:rPr lang="en-US" dirty="0" smtClean="0"/>
              <a:t>Brazil Research Group count on </a:t>
            </a:r>
            <a:r>
              <a:rPr lang="en-US" dirty="0"/>
              <a:t>the Industries Federation of São Paulo </a:t>
            </a:r>
            <a:r>
              <a:rPr lang="en-US" dirty="0" smtClean="0"/>
              <a:t>(FIESP) collaboration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30 ANSWERS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Main</a:t>
            </a:r>
            <a:r>
              <a:rPr lang="pt-BR" dirty="0"/>
              <a:t> </a:t>
            </a:r>
            <a:r>
              <a:rPr lang="pt-BR" dirty="0" err="1"/>
              <a:t>Areas</a:t>
            </a:r>
            <a:r>
              <a:rPr lang="pt-BR" dirty="0"/>
              <a:t> of </a:t>
            </a:r>
            <a:r>
              <a:rPr lang="pt-BR" dirty="0" err="1"/>
              <a:t>Activity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err="1" smtClean="0"/>
              <a:t>Transformation</a:t>
            </a:r>
            <a:r>
              <a:rPr lang="pt-BR" sz="2000" dirty="0" smtClean="0"/>
              <a:t> industries 	 </a:t>
            </a:r>
            <a:r>
              <a:rPr lang="pt-BR" sz="2000" dirty="0"/>
              <a:t>	</a:t>
            </a:r>
            <a:r>
              <a:rPr lang="pt-BR" sz="2000" dirty="0" smtClean="0"/>
              <a:t>		26%</a:t>
            </a:r>
          </a:p>
          <a:p>
            <a:r>
              <a:rPr lang="pt-BR" sz="2000" dirty="0" smtClean="0"/>
              <a:t>Financial </a:t>
            </a:r>
            <a:r>
              <a:rPr lang="pt-BR" sz="2000" dirty="0" err="1" smtClean="0"/>
              <a:t>activities</a:t>
            </a:r>
            <a:r>
              <a:rPr lang="pt-BR" sz="2000" dirty="0" smtClean="0"/>
              <a:t>, </a:t>
            </a:r>
            <a:r>
              <a:rPr lang="pt-BR" sz="2000" dirty="0" err="1" smtClean="0"/>
              <a:t>insurance</a:t>
            </a:r>
            <a:r>
              <a:rPr lang="pt-BR" sz="2000" dirty="0" smtClean="0"/>
              <a:t> and </a:t>
            </a:r>
            <a:r>
              <a:rPr lang="pt-BR" sz="2000" dirty="0" err="1" smtClean="0"/>
              <a:t>related</a:t>
            </a:r>
            <a:r>
              <a:rPr lang="pt-BR" sz="2000" dirty="0" smtClean="0"/>
              <a:t> </a:t>
            </a:r>
            <a:r>
              <a:rPr lang="pt-BR" sz="2000" dirty="0" err="1" smtClean="0"/>
              <a:t>services</a:t>
            </a:r>
            <a:r>
              <a:rPr lang="pt-BR" sz="2000" dirty="0" smtClean="0"/>
              <a:t> -	22%					</a:t>
            </a:r>
          </a:p>
          <a:p>
            <a:r>
              <a:rPr lang="pt-BR" sz="2000" dirty="0" err="1" smtClean="0"/>
              <a:t>Other</a:t>
            </a:r>
            <a:endParaRPr lang="pt-BR" sz="2000" dirty="0" smtClean="0"/>
          </a:p>
          <a:p>
            <a:pPr lvl="1"/>
            <a:r>
              <a:rPr lang="pt-BR" sz="2000" dirty="0" err="1" smtClean="0"/>
              <a:t>Transportation</a:t>
            </a:r>
            <a:endParaRPr lang="pt-BR" sz="2000" dirty="0" smtClean="0"/>
          </a:p>
          <a:p>
            <a:pPr lvl="1"/>
            <a:r>
              <a:rPr lang="pt-BR" sz="2000" dirty="0" err="1" smtClean="0"/>
              <a:t>Building</a:t>
            </a:r>
            <a:endParaRPr lang="pt-BR" sz="2000" dirty="0" smtClean="0"/>
          </a:p>
          <a:p>
            <a:pPr lvl="1"/>
            <a:r>
              <a:rPr lang="pt-BR" sz="2000" dirty="0" err="1" smtClean="0"/>
              <a:t>Information</a:t>
            </a:r>
            <a:r>
              <a:rPr lang="pt-BR" sz="2000" dirty="0" smtClean="0"/>
              <a:t> and communication</a:t>
            </a:r>
          </a:p>
          <a:p>
            <a:pPr lvl="1"/>
            <a:r>
              <a:rPr lang="pt-BR" sz="2000" dirty="0" smtClean="0"/>
              <a:t>Health </a:t>
            </a:r>
            <a:r>
              <a:rPr lang="pt-BR" sz="2000" dirty="0" err="1" smtClean="0"/>
              <a:t>services</a:t>
            </a:r>
            <a:endParaRPr lang="pt-BR" sz="2000" dirty="0" smtClean="0"/>
          </a:p>
          <a:p>
            <a:pPr lvl="1"/>
            <a:r>
              <a:rPr lang="pt-BR" sz="2000" dirty="0" err="1" smtClean="0"/>
              <a:t>Agriculture</a:t>
            </a:r>
            <a:endParaRPr lang="pt-BR" sz="2000" dirty="0" smtClean="0"/>
          </a:p>
          <a:p>
            <a:pPr lvl="1"/>
            <a:r>
              <a:rPr lang="pt-BR" sz="2000" dirty="0" err="1" smtClean="0"/>
              <a:t>Lodging</a:t>
            </a:r>
            <a:endParaRPr lang="pt-BR" sz="2000" dirty="0" smtClean="0"/>
          </a:p>
          <a:p>
            <a:pPr lvl="1"/>
            <a:endParaRPr lang="pt-BR" sz="2400" dirty="0" smtClean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1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/>
              <a:t>C</a:t>
            </a:r>
            <a:r>
              <a:rPr lang="pt-BR" dirty="0" smtClean="0"/>
              <a:t>ountry of </a:t>
            </a:r>
            <a:r>
              <a:rPr lang="pt-BR" dirty="0" err="1"/>
              <a:t>O</a:t>
            </a:r>
            <a:r>
              <a:rPr lang="pt-BR" dirty="0" err="1" smtClean="0"/>
              <a:t>rigin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err="1" smtClean="0"/>
              <a:t>Brazilian</a:t>
            </a:r>
            <a:r>
              <a:rPr lang="pt-BR" sz="2400" dirty="0" smtClean="0"/>
              <a:t> </a:t>
            </a:r>
            <a:r>
              <a:rPr lang="pt-BR" sz="2400" dirty="0" err="1" smtClean="0"/>
              <a:t>company</a:t>
            </a:r>
            <a:r>
              <a:rPr lang="pt-BR" sz="2400" dirty="0" smtClean="0"/>
              <a:t> 			 62%</a:t>
            </a:r>
          </a:p>
          <a:p>
            <a:r>
              <a:rPr lang="pt-BR" sz="2400" dirty="0" err="1" smtClean="0"/>
              <a:t>Branch</a:t>
            </a:r>
            <a:r>
              <a:rPr lang="pt-BR" sz="2400" dirty="0" smtClean="0"/>
              <a:t> of a </a:t>
            </a:r>
            <a:r>
              <a:rPr lang="pt-BR" sz="2400" dirty="0" err="1" smtClean="0"/>
              <a:t>foreign</a:t>
            </a:r>
            <a:r>
              <a:rPr lang="pt-BR" sz="2400" dirty="0" smtClean="0"/>
              <a:t> </a:t>
            </a:r>
            <a:r>
              <a:rPr lang="pt-BR" sz="2400" dirty="0" err="1" smtClean="0"/>
              <a:t>company</a:t>
            </a:r>
            <a:r>
              <a:rPr lang="pt-BR" sz="2400" dirty="0" smtClean="0"/>
              <a:t> 		 38%</a:t>
            </a:r>
          </a:p>
          <a:p>
            <a:pPr lvl="1"/>
            <a:r>
              <a:rPr lang="pt-BR" sz="2400" dirty="0" smtClean="0"/>
              <a:t>United </a:t>
            </a:r>
            <a:r>
              <a:rPr lang="pt-BR" sz="2400" dirty="0" err="1" smtClean="0"/>
              <a:t>States</a:t>
            </a:r>
            <a:r>
              <a:rPr lang="pt-BR" sz="2400" dirty="0" smtClean="0"/>
              <a:t>     			 </a:t>
            </a:r>
          </a:p>
          <a:p>
            <a:pPr lvl="1"/>
            <a:r>
              <a:rPr lang="pt-BR" sz="2400" dirty="0" smtClean="0"/>
              <a:t>United </a:t>
            </a:r>
            <a:r>
              <a:rPr lang="pt-BR" sz="2400" dirty="0" err="1" smtClean="0"/>
              <a:t>Kingdom</a:t>
            </a:r>
            <a:r>
              <a:rPr lang="pt-BR" sz="2400" dirty="0" smtClean="0"/>
              <a:t> 			  </a:t>
            </a:r>
          </a:p>
          <a:p>
            <a:pPr lvl="1"/>
            <a:r>
              <a:rPr lang="pt-BR" sz="2400" dirty="0" err="1" smtClean="0"/>
              <a:t>Italy</a:t>
            </a:r>
            <a:r>
              <a:rPr lang="pt-BR" sz="2400" dirty="0" smtClean="0"/>
              <a:t> -		       </a:t>
            </a:r>
          </a:p>
          <a:p>
            <a:pPr lvl="1"/>
            <a:r>
              <a:rPr lang="pt-BR" sz="2400" dirty="0" smtClean="0"/>
              <a:t>France</a:t>
            </a:r>
          </a:p>
          <a:p>
            <a:pPr lvl="1"/>
            <a:r>
              <a:rPr lang="pt-BR" sz="2400" dirty="0" smtClean="0"/>
              <a:t>South </a:t>
            </a:r>
            <a:r>
              <a:rPr lang="pt-BR" sz="2400" dirty="0" err="1" smtClean="0"/>
              <a:t>Korea</a:t>
            </a:r>
            <a:endParaRPr lang="pt-BR" sz="2400" dirty="0" smtClean="0"/>
          </a:p>
          <a:p>
            <a:pPr lvl="1"/>
            <a:r>
              <a:rPr lang="pt-BR" sz="2400" dirty="0" err="1" smtClean="0"/>
              <a:t>Belgium</a:t>
            </a:r>
            <a:endParaRPr lang="pt-BR" sz="2400" dirty="0" smtClean="0"/>
          </a:p>
          <a:p>
            <a:pPr lvl="1"/>
            <a:r>
              <a:rPr lang="pt-BR" sz="2400" dirty="0" err="1" smtClean="0"/>
              <a:t>Germany</a:t>
            </a:r>
            <a:endParaRPr lang="pt-BR" sz="2400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Obligation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/>
              <a:t>C</a:t>
            </a:r>
            <a:r>
              <a:rPr lang="pt-BR" dirty="0" err="1" smtClean="0"/>
              <a:t>arry</a:t>
            </a:r>
            <a:r>
              <a:rPr lang="pt-BR" dirty="0" smtClean="0"/>
              <a:t> </a:t>
            </a:r>
            <a:r>
              <a:rPr lang="pt-BR" dirty="0"/>
              <a:t>O</a:t>
            </a:r>
            <a:r>
              <a:rPr lang="pt-BR" dirty="0" smtClean="0"/>
              <a:t>ut </a:t>
            </a:r>
            <a:r>
              <a:rPr lang="pt-BR" dirty="0" err="1"/>
              <a:t>I</a:t>
            </a:r>
            <a:r>
              <a:rPr lang="pt-BR" dirty="0" err="1" smtClean="0"/>
              <a:t>nternal</a:t>
            </a:r>
            <a:r>
              <a:rPr lang="pt-BR" dirty="0" smtClean="0"/>
              <a:t> </a:t>
            </a:r>
            <a:r>
              <a:rPr lang="pt-BR" dirty="0" err="1"/>
              <a:t>C</a:t>
            </a:r>
            <a:r>
              <a:rPr lang="pt-BR" dirty="0" err="1" smtClean="0"/>
              <a:t>ontrols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Is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company</a:t>
            </a:r>
            <a:r>
              <a:rPr lang="pt-BR" sz="2800" dirty="0" smtClean="0"/>
              <a:t> </a:t>
            </a:r>
            <a:r>
              <a:rPr lang="pt-BR" sz="2800" dirty="0" err="1" smtClean="0"/>
              <a:t>obliged</a:t>
            </a:r>
            <a:r>
              <a:rPr lang="pt-BR" sz="2800" dirty="0" smtClean="0"/>
              <a:t> </a:t>
            </a:r>
            <a:r>
              <a:rPr lang="pt-BR" sz="2800" dirty="0" err="1" smtClean="0"/>
              <a:t>to</a:t>
            </a:r>
            <a:r>
              <a:rPr lang="pt-BR" sz="2800" dirty="0" smtClean="0"/>
              <a:t> </a:t>
            </a:r>
            <a:r>
              <a:rPr lang="pt-BR" sz="2800" dirty="0" err="1" smtClean="0"/>
              <a:t>carry</a:t>
            </a:r>
            <a:r>
              <a:rPr lang="pt-BR" sz="2800" dirty="0" smtClean="0"/>
              <a:t> out </a:t>
            </a:r>
            <a:r>
              <a:rPr lang="pt-BR" sz="2800" dirty="0" err="1" smtClean="0"/>
              <a:t>internal</a:t>
            </a:r>
            <a:r>
              <a:rPr lang="pt-BR" sz="2800" dirty="0" smtClean="0"/>
              <a:t> </a:t>
            </a:r>
            <a:r>
              <a:rPr lang="pt-BR" sz="2800" dirty="0" err="1" smtClean="0"/>
              <a:t>controls</a:t>
            </a:r>
            <a:r>
              <a:rPr lang="pt-BR" sz="2800" dirty="0" smtClean="0"/>
              <a:t> in </a:t>
            </a:r>
            <a:r>
              <a:rPr lang="pt-BR" sz="2800" dirty="0" err="1" smtClean="0"/>
              <a:t>accordance</a:t>
            </a:r>
            <a:r>
              <a:rPr lang="pt-BR" sz="2800" dirty="0" smtClean="0"/>
              <a:t> </a:t>
            </a:r>
            <a:r>
              <a:rPr lang="pt-BR" sz="2800" dirty="0" err="1" smtClean="0"/>
              <a:t>to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anti-money</a:t>
            </a:r>
            <a:r>
              <a:rPr lang="pt-BR" sz="2800" dirty="0" smtClean="0"/>
              <a:t> </a:t>
            </a:r>
            <a:r>
              <a:rPr lang="pt-BR" sz="2800" dirty="0" err="1" smtClean="0"/>
              <a:t>laudering</a:t>
            </a:r>
            <a:r>
              <a:rPr lang="pt-BR" sz="2800" dirty="0" smtClean="0"/>
              <a:t> </a:t>
            </a:r>
            <a:r>
              <a:rPr lang="pt-BR" sz="2800" dirty="0" err="1" smtClean="0"/>
              <a:t>law</a:t>
            </a:r>
            <a:r>
              <a:rPr lang="pt-BR" sz="2800" dirty="0" smtClean="0"/>
              <a:t>?</a:t>
            </a:r>
          </a:p>
          <a:p>
            <a:endParaRPr lang="pt-BR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dirty="0" smtClean="0"/>
              <a:t>Yes  - 65%</a:t>
            </a:r>
          </a:p>
          <a:p>
            <a:pPr lvl="1"/>
            <a:endParaRPr lang="pt-BR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dirty="0" smtClean="0"/>
              <a:t>No   - 28%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Anticorruption Control </a:t>
            </a:r>
            <a:r>
              <a:rPr lang="en-US" sz="2800" dirty="0"/>
              <a:t>S</a:t>
            </a:r>
            <a:r>
              <a:rPr lang="en-US" sz="2800" dirty="0" smtClean="0"/>
              <a:t>ystem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Special anticorruption department – 59%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Anticorruption compliance officer  – 41%</a:t>
            </a:r>
            <a:endParaRPr lang="pt-BR" sz="28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Subordination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Anticorruption area or officer reports to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Single control  </a:t>
            </a:r>
          </a:p>
          <a:p>
            <a:pPr lvl="2"/>
            <a:r>
              <a:rPr lang="en-US" sz="1600" dirty="0" smtClean="0"/>
              <a:t>CEO only 	           52%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Multiple control</a:t>
            </a:r>
          </a:p>
          <a:p>
            <a:pPr lvl="2"/>
            <a:r>
              <a:rPr lang="en-US" sz="1600" dirty="0" smtClean="0"/>
              <a:t>Board   - 	          48%</a:t>
            </a:r>
          </a:p>
          <a:p>
            <a:pPr lvl="2"/>
            <a:r>
              <a:rPr lang="en-US" sz="1600" dirty="0" smtClean="0"/>
              <a:t>Audit committee 	          52%</a:t>
            </a:r>
          </a:p>
          <a:p>
            <a:pPr lvl="1"/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Code of Ethics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 there a code of business conduct in the company ?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Yes - 93%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http://direitogv.fgv.br/sites/direitogv.fgv.br/files/arquivos/anexos/linha_assinatura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5031"/>
            <a:ext cx="6795328" cy="743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http://direitogv.fgv.br/sites/direitogv.fgv.br/files/arquivos/anexos/direitosp_assinatura.gif">
            <a:hlinkClick r:id="rId4"/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43" y="6093296"/>
            <a:ext cx="193484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Anticorruption</a:t>
            </a:r>
            <a:r>
              <a:rPr lang="pt-BR" dirty="0" smtClean="0"/>
              <a:t> Policies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err="1" smtClean="0"/>
              <a:t>Is</a:t>
            </a:r>
            <a:r>
              <a:rPr lang="pt-BR" sz="2400" dirty="0" smtClean="0"/>
              <a:t> </a:t>
            </a:r>
            <a:r>
              <a:rPr lang="pt-BR" sz="2400" dirty="0" err="1" smtClean="0"/>
              <a:t>there</a:t>
            </a:r>
            <a:r>
              <a:rPr lang="pt-BR" sz="2400" dirty="0" smtClean="0"/>
              <a:t> a </a:t>
            </a:r>
            <a:r>
              <a:rPr lang="pt-BR" sz="2400" dirty="0" err="1" smtClean="0"/>
              <a:t>specific</a:t>
            </a:r>
            <a:r>
              <a:rPr lang="pt-BR" sz="2400" dirty="0" smtClean="0"/>
              <a:t> </a:t>
            </a:r>
            <a:r>
              <a:rPr lang="pt-BR" sz="2400" dirty="0" err="1" smtClean="0"/>
              <a:t>internal</a:t>
            </a:r>
            <a:r>
              <a:rPr lang="pt-BR" sz="2400" dirty="0" smtClean="0"/>
              <a:t> </a:t>
            </a:r>
            <a:r>
              <a:rPr lang="pt-BR" sz="2400" dirty="0" err="1" smtClean="0"/>
              <a:t>document</a:t>
            </a:r>
            <a:r>
              <a:rPr lang="pt-BR" sz="2400" dirty="0" smtClean="0"/>
              <a:t> for </a:t>
            </a:r>
            <a:r>
              <a:rPr lang="pt-BR" sz="2400" dirty="0" err="1" smtClean="0"/>
              <a:t>dealing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</a:t>
            </a:r>
            <a:r>
              <a:rPr lang="pt-BR" sz="2400" dirty="0" err="1" smtClean="0"/>
              <a:t>anticorruption</a:t>
            </a:r>
            <a:r>
              <a:rPr lang="pt-BR" sz="2400" dirty="0" smtClean="0"/>
              <a:t> policies?</a:t>
            </a:r>
          </a:p>
          <a:p>
            <a:pPr lvl="2" indent="-285750"/>
            <a:r>
              <a:rPr lang="pt-BR" sz="1600" dirty="0" smtClean="0"/>
              <a:t>Yes  - 79%</a:t>
            </a:r>
          </a:p>
          <a:p>
            <a:pPr lvl="2" indent="-285750"/>
            <a:r>
              <a:rPr lang="pt-BR" sz="1600" dirty="0" smtClean="0"/>
              <a:t>No   - 17%</a:t>
            </a:r>
          </a:p>
          <a:p>
            <a:pPr marL="400050"/>
            <a:endParaRPr lang="pt-BR" sz="2400" dirty="0" smtClean="0"/>
          </a:p>
          <a:p>
            <a:pPr marL="400050"/>
            <a:r>
              <a:rPr lang="pt-BR" sz="2400" dirty="0" err="1" smtClean="0"/>
              <a:t>Did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company</a:t>
            </a:r>
            <a:r>
              <a:rPr lang="pt-BR" sz="2400" dirty="0" smtClean="0"/>
              <a:t> </a:t>
            </a:r>
            <a:r>
              <a:rPr lang="pt-BR" sz="2400" dirty="0" err="1" smtClean="0"/>
              <a:t>take</a:t>
            </a:r>
            <a:r>
              <a:rPr lang="pt-BR" sz="2400" dirty="0" smtClean="0"/>
              <a:t> </a:t>
            </a:r>
            <a:r>
              <a:rPr lang="pt-BR" sz="2400" dirty="0" err="1" smtClean="0"/>
              <a:t>into</a:t>
            </a:r>
            <a:r>
              <a:rPr lang="pt-BR" sz="2400" dirty="0" smtClean="0"/>
              <a:t> </a:t>
            </a:r>
            <a:r>
              <a:rPr lang="pt-BR" sz="2400" dirty="0" err="1" smtClean="0"/>
              <a:t>account</a:t>
            </a:r>
            <a:r>
              <a:rPr lang="pt-BR" sz="2400" dirty="0" smtClean="0"/>
              <a:t> </a:t>
            </a:r>
            <a:r>
              <a:rPr lang="pt-BR" sz="2400" dirty="0" err="1" smtClean="0"/>
              <a:t>foreign</a:t>
            </a:r>
            <a:r>
              <a:rPr lang="pt-BR" sz="2400" dirty="0" smtClean="0"/>
              <a:t> </a:t>
            </a:r>
            <a:r>
              <a:rPr lang="pt-BR" sz="2400" dirty="0" err="1" smtClean="0"/>
              <a:t>anticorruption</a:t>
            </a:r>
            <a:r>
              <a:rPr lang="pt-BR" sz="2400" dirty="0" smtClean="0"/>
              <a:t> </a:t>
            </a:r>
            <a:r>
              <a:rPr lang="pt-BR" sz="2400" dirty="0" err="1" smtClean="0"/>
              <a:t>laws</a:t>
            </a:r>
            <a:r>
              <a:rPr lang="pt-BR" sz="2400" dirty="0" smtClean="0"/>
              <a:t> </a:t>
            </a:r>
            <a:r>
              <a:rPr lang="pt-BR" sz="2400" dirty="0" err="1" smtClean="0"/>
              <a:t>when</a:t>
            </a:r>
            <a:r>
              <a:rPr lang="pt-BR" sz="2400" dirty="0" smtClean="0"/>
              <a:t> </a:t>
            </a:r>
            <a:r>
              <a:rPr lang="pt-BR" sz="2400" dirty="0" err="1" smtClean="0"/>
              <a:t>drafting</a:t>
            </a:r>
            <a:r>
              <a:rPr lang="pt-BR" sz="2400" dirty="0" smtClean="0"/>
              <a:t> its policies?</a:t>
            </a:r>
          </a:p>
          <a:p>
            <a:pPr marL="1200150" lvl="2"/>
            <a:r>
              <a:rPr lang="pt-BR" sz="1600" dirty="0" smtClean="0"/>
              <a:t>Yes  -  52%</a:t>
            </a:r>
          </a:p>
          <a:p>
            <a:pPr marL="1200150" lvl="2"/>
            <a:r>
              <a:rPr lang="pt-BR" sz="1600" dirty="0" smtClean="0"/>
              <a:t>No    - 28%</a:t>
            </a:r>
          </a:p>
          <a:p>
            <a:endParaRPr lang="pt-BR" sz="24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297</Words>
  <Application>Microsoft Office PowerPoint</Application>
  <PresentationFormat>Apresentação na tela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LSGL ANTI-CORRUPTION COMPLIANCE CONTROL IN COMPANY</vt:lpstr>
      <vt:lpstr>BRAZIL SURVEY</vt:lpstr>
      <vt:lpstr>Main Areas of Activity</vt:lpstr>
      <vt:lpstr> Country of Origin</vt:lpstr>
      <vt:lpstr>Obligation to Carry Out Internal Controls</vt:lpstr>
      <vt:lpstr>Anticorruption Control System</vt:lpstr>
      <vt:lpstr>Subordination</vt:lpstr>
      <vt:lpstr>Code of Ethics</vt:lpstr>
      <vt:lpstr>Anticorruption Policies</vt:lpstr>
      <vt:lpstr>Anticorruption Policies</vt:lpstr>
      <vt:lpstr>Main Standards and Procedures</vt:lpstr>
      <vt:lpstr>Corruption Risk Assessment</vt:lpstr>
      <vt:lpstr>Anticorruption Clauses in Contracts</vt:lpstr>
      <vt:lpstr>Anticorruption Clauses in Contracts</vt:lpstr>
      <vt:lpstr>Internal Investigation</vt:lpstr>
      <vt:lpstr>Hot-Line</vt:lpstr>
      <vt:lpstr>Main Problems in Anticorruption Control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Rosana Fernandes Lopes</dc:creator>
  <cp:lastModifiedBy>Maria Lucia Padua Lima</cp:lastModifiedBy>
  <cp:revision>246</cp:revision>
  <dcterms:created xsi:type="dcterms:W3CDTF">2013-07-05T18:37:51Z</dcterms:created>
  <dcterms:modified xsi:type="dcterms:W3CDTF">2016-07-08T14:48:16Z</dcterms:modified>
</cp:coreProperties>
</file>